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1"/>
  </p:notesMasterIdLst>
  <p:handoutMasterIdLst>
    <p:handoutMasterId r:id="rId52"/>
  </p:handoutMasterIdLst>
  <p:sldIdLst>
    <p:sldId id="668" r:id="rId6"/>
    <p:sldId id="1058" r:id="rId7"/>
    <p:sldId id="1062" r:id="rId8"/>
    <p:sldId id="1063" r:id="rId9"/>
    <p:sldId id="1061" r:id="rId10"/>
    <p:sldId id="1065" r:id="rId11"/>
    <p:sldId id="1026" r:id="rId12"/>
    <p:sldId id="1077" r:id="rId13"/>
    <p:sldId id="1067" r:id="rId14"/>
    <p:sldId id="1068" r:id="rId15"/>
    <p:sldId id="1069" r:id="rId16"/>
    <p:sldId id="1070" r:id="rId17"/>
    <p:sldId id="1078" r:id="rId18"/>
    <p:sldId id="1028" r:id="rId19"/>
    <p:sldId id="1029" r:id="rId20"/>
    <p:sldId id="1030" r:id="rId21"/>
    <p:sldId id="1073" r:id="rId22"/>
    <p:sldId id="1031" r:id="rId23"/>
    <p:sldId id="1032" r:id="rId24"/>
    <p:sldId id="1033" r:id="rId25"/>
    <p:sldId id="1034" r:id="rId26"/>
    <p:sldId id="1035" r:id="rId27"/>
    <p:sldId id="1075" r:id="rId28"/>
    <p:sldId id="1074" r:id="rId29"/>
    <p:sldId id="1079" r:id="rId30"/>
    <p:sldId id="1076" r:id="rId31"/>
    <p:sldId id="1036" r:id="rId32"/>
    <p:sldId id="1037" r:id="rId33"/>
    <p:sldId id="1038" r:id="rId34"/>
    <p:sldId id="1039" r:id="rId35"/>
    <p:sldId id="1040" r:id="rId36"/>
    <p:sldId id="1041" r:id="rId37"/>
    <p:sldId id="1042" r:id="rId38"/>
    <p:sldId id="1043" r:id="rId39"/>
    <p:sldId id="1044" r:id="rId40"/>
    <p:sldId id="1045" r:id="rId41"/>
    <p:sldId id="1046" r:id="rId42"/>
    <p:sldId id="1047" r:id="rId43"/>
    <p:sldId id="1048" r:id="rId44"/>
    <p:sldId id="1049" r:id="rId45"/>
    <p:sldId id="1050" r:id="rId46"/>
    <p:sldId id="1051" r:id="rId47"/>
    <p:sldId id="1052" r:id="rId48"/>
    <p:sldId id="1053" r:id="rId49"/>
    <p:sldId id="672" r:id="rId5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58"/>
            <p14:sldId id="1062"/>
            <p14:sldId id="1063"/>
            <p14:sldId id="1061"/>
            <p14:sldId id="1065"/>
            <p14:sldId id="1026"/>
            <p14:sldId id="1077"/>
            <p14:sldId id="1067"/>
            <p14:sldId id="1068"/>
            <p14:sldId id="1069"/>
            <p14:sldId id="1070"/>
            <p14:sldId id="1078"/>
            <p14:sldId id="1028"/>
            <p14:sldId id="1029"/>
            <p14:sldId id="1030"/>
            <p14:sldId id="1073"/>
            <p14:sldId id="1031"/>
            <p14:sldId id="1032"/>
            <p14:sldId id="1033"/>
            <p14:sldId id="1034"/>
            <p14:sldId id="1035"/>
            <p14:sldId id="1075"/>
            <p14:sldId id="1074"/>
            <p14:sldId id="1079"/>
            <p14:sldId id="1076"/>
            <p14:sldId id="1036"/>
            <p14:sldId id="1037"/>
            <p14:sldId id="1038"/>
            <p14:sldId id="1039"/>
            <p14:sldId id="1040"/>
            <p14:sldId id="1041"/>
            <p14:sldId id="1042"/>
            <p14:sldId id="1043"/>
            <p14:sldId id="1044"/>
            <p14:sldId id="1045"/>
            <p14:sldId id="1046"/>
            <p14:sldId id="1047"/>
            <p14:sldId id="1048"/>
            <p14:sldId id="1049"/>
            <p14:sldId id="1050"/>
            <p14:sldId id="1051"/>
            <p14:sldId id="1052"/>
            <p14:sldId id="105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77076" autoAdjust="0"/>
  </p:normalViewPr>
  <p:slideViewPr>
    <p:cSldViewPr snapToGrid="0">
      <p:cViewPr varScale="1">
        <p:scale>
          <a:sx n="30" d="100"/>
          <a:sy n="30" d="100"/>
        </p:scale>
        <p:origin x="28" y="2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to.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However, with cloud providers that generate machines for you and assign internal IP addresses, those values may not work properly. So instead, you may need to ask the node for a different set of attributes.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 </a:t>
            </a:r>
          </a:p>
          <a:p>
            <a:endParaRPr lang="en-US" dirty="0" smtClean="0"/>
          </a:p>
          <a:p>
            <a:r>
              <a:rPr lang="en-US" dirty="0" smtClean="0"/>
              <a:t>You could define new recipes from within this cookbook for every recipe that you want to support in your wrapper cookbook. Here we are only interested in the resources configured in the default recipe</a:t>
            </a:r>
            <a:r>
              <a:rPr lang="en-US" baseline="0" dirty="0" smtClean="0"/>
              <a:t> of the haproxy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 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 </a:t>
            </a:r>
          </a:p>
          <a:p>
            <a:endParaRPr lang="en-US" dirty="0" smtClean="0"/>
          </a:p>
          <a:p>
            <a:r>
              <a:rPr lang="en-US" dirty="0" smtClean="0"/>
              <a:t>Then update the information about one of the members 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TBD: 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 process.</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Take some time to complete this exercise.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criteria. There are a lot of options for defining the search criteria that we will continue to explore. The most important criteria in this instance is star-colon-star. This means that we want to issue a command to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the following command:</a:t>
            </a:r>
            <a:r>
              <a:rPr lang="en-US" baseline="0" dirty="0" smtClean="0"/>
              <a:t> </a:t>
            </a:r>
            <a:r>
              <a:rPr lang="en-US" dirty="0" smtClean="0"/>
              <a:t> </a:t>
            </a:r>
            <a:br>
              <a:rPr lang="en-US" dirty="0" smtClean="0"/>
            </a:br>
            <a:r>
              <a:rPr lang="en-US" dirty="0" smtClean="0"/>
              <a:t/>
            </a:r>
            <a:br>
              <a:rPr lang="en-US" dirty="0" smtClean="0"/>
            </a:br>
            <a:r>
              <a:rPr lang="en-US" dirty="0" smtClean="0"/>
              <a:t>knife ssh "*:*" -x USERNAME -P PASSWORD "sudo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One thing that we have found is some cookbooks may not work because they were not updated for the platform you</a:t>
            </a:r>
            <a:r>
              <a:rPr lang="en-US" baseline="0" dirty="0" smtClean="0"/>
              <a:t> are</a:t>
            </a:r>
            <a:r>
              <a:rPr lang="en-US" dirty="0" smtClean="0"/>
              <a:t> currently deploying it on or it may deploy an application in a way that is counter to requirements defined by your team or organization. Even if the cookbook does not work as a whole, there is still value in reading and understand the source code and extracting the pieces you need when creating your own.</a:t>
            </a:r>
          </a:p>
          <a:p>
            <a:endParaRPr lang="en-US" dirty="0" smtClean="0"/>
          </a:p>
          <a:p>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smtClean="0"/>
          </a:p>
          <a:p>
            <a:r>
              <a:rPr lang="en-US" dirty="0" smtClean="0"/>
              <a:t>https://supermarket.chef.io/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(https://supermarket.chef.io/)</a:t>
            </a:r>
            <a:r>
              <a:rPr lang="en-US" baseline="0" dirty="0" smtClean="0"/>
              <a:t> </a:t>
            </a:r>
            <a:r>
              <a:rPr lang="en-US" dirty="0" smtClean="0"/>
              <a:t>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32237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381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863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638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
        <p:nvSpPr>
          <p:cNvPr id="5" name="Slide Number Placeholder 4"/>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18678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62150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372497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10145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dirty="0"/>
              <a:t>Compiling Cookbooks...</a:t>
            </a:r>
          </a:p>
          <a:p>
            <a:r>
              <a:rPr lang="en-US" dirty="0"/>
              <a:t>Recipe: </a:t>
            </a:r>
            <a:r>
              <a:rPr lang="en-US" dirty="0" err="1"/>
              <a:t>code_generator</a:t>
            </a:r>
            <a:r>
              <a:rPr lang="en-US" dirty="0"/>
              <a:t>::cookbook</a:t>
            </a:r>
          </a:p>
          <a:p>
            <a:r>
              <a:rPr lang="en-US" dirty="0"/>
              <a:t>  * directory[C:/Users/</a:t>
            </a:r>
            <a:r>
              <a:rPr lang="en-US" dirty="0" err="1"/>
              <a:t>sdelfante</a:t>
            </a:r>
            <a:r>
              <a:rPr lang="en-US" dirty="0"/>
              <a:t>/chef-repo/cookbooks/</a:t>
            </a:r>
            <a:r>
              <a:rPr lang="en-US" dirty="0" err="1"/>
              <a:t>myhaproxy</a:t>
            </a:r>
            <a:r>
              <a:rPr lang="en-US" dirty="0"/>
              <a:t>] action create</a:t>
            </a:r>
          </a:p>
          <a:p>
            <a:r>
              <a:rPr lang="en-US" dirty="0"/>
              <a:t>    - create new directory C:/Users/sdelfante/chef-repo/cookbooks/myhaproxy</a:t>
            </a:r>
          </a:p>
          <a:p>
            <a:r>
              <a:rPr lang="en-US" dirty="0"/>
              <a:t>  * template[C:/Users/</a:t>
            </a:r>
            <a:r>
              <a:rPr lang="en-US" dirty="0" err="1"/>
              <a:t>sdelfante</a:t>
            </a:r>
            <a:r>
              <a:rPr lang="en-US" dirty="0"/>
              <a:t>/chef-repo/cookbooks/</a:t>
            </a:r>
            <a:r>
              <a:rPr lang="en-US" dirty="0" err="1"/>
              <a:t>myhaproxy</a:t>
            </a:r>
            <a:r>
              <a:rPr lang="en-US" dirty="0"/>
              <a:t>/metadata.rb] action </a:t>
            </a:r>
            <a:r>
              <a:rPr lang="en-US" dirty="0" err="1"/>
              <a:t>create_if_missing</a:t>
            </a:r>
            <a:endParaRPr lang="en-US" dirty="0"/>
          </a:p>
          <a:p>
            <a:r>
              <a:rPr lang="en-US" dirty="0"/>
              <a:t>    - create new file C:/Users/sdelfante/chef-repo/cookbooks/myhaproxy/metadata.rb</a:t>
            </a:r>
          </a:p>
          <a:p>
            <a:r>
              <a:rPr lang="en-US" dirty="0"/>
              <a:t>    - update content in file C:/Users/sdelfante/chef-repo/cookbooks/myhaproxy/metadata.rb from none to 899276</a:t>
            </a:r>
          </a:p>
          <a:p>
            <a:r>
              <a:rPr lang="en-US" dirty="0"/>
              <a:t>    (diff output suppressed by config)</a:t>
            </a:r>
          </a:p>
          <a:p>
            <a:r>
              <a:rPr lang="en-US" dirty="0"/>
              <a:t>  * template[C:/Users/</a:t>
            </a:r>
            <a:r>
              <a:rPr lang="en-US" dirty="0" err="1"/>
              <a:t>sdelfante</a:t>
            </a:r>
            <a:r>
              <a:rPr lang="en-US" dirty="0"/>
              <a:t>/chef-repo/cookbooks/</a:t>
            </a:r>
            <a:r>
              <a:rPr lang="en-US" dirty="0" err="1"/>
              <a:t>myhaproxy</a:t>
            </a:r>
            <a:r>
              <a:rPr lang="en-US" dirty="0"/>
              <a:t>/README.md] action </a:t>
            </a:r>
            <a:r>
              <a:rPr lang="en-US" dirty="0" err="1" smtClean="0"/>
              <a:t>create_if_missing</a:t>
            </a:r>
            <a:endParaRPr lang="en-US" dirty="0"/>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t>$ cd </a:t>
            </a:r>
            <a:r>
              <a:rPr lang="en-US" dirty="0"/>
              <a:t>~/</a:t>
            </a:r>
            <a:r>
              <a:rPr lang="en-US" dirty="0" smtClean="0"/>
              <a:t>chef-repo</a:t>
            </a:r>
          </a:p>
          <a:p>
            <a:r>
              <a:rPr lang="en-US" dirty="0" smtClean="0"/>
              <a:t>$ chef </a:t>
            </a:r>
            <a:r>
              <a:rPr lang="en-US" dirty="0"/>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34654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smtClean="0"/>
              <a:t>version          </a:t>
            </a:r>
            <a:r>
              <a:rPr lang="en-US" dirty="0"/>
              <a:t>'0.1.0</a:t>
            </a:r>
            <a:r>
              <a:rPr lang="en-US" dirty="0" smtClean="0"/>
              <a:t>'</a:t>
            </a:r>
          </a:p>
          <a:p>
            <a:endParaRPr lang="fr-FR" dirty="0" smtClean="0"/>
          </a:p>
          <a:p>
            <a:r>
              <a:rPr lang="fr-FR" dirty="0" smtClean="0"/>
              <a:t>depends 'haproxy', '~&gt; 1.6.6'</a:t>
            </a:r>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326725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0152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Currently 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0627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show NODE (options)</a:t>
            </a:r>
          </a:p>
          <a:p>
            <a:r>
              <a:rPr lang="en-US" dirty="0"/>
              <a:t>    -a ATTR1 [--attribute ATTR2] ,   Show one or more attributes</a:t>
            </a:r>
          </a:p>
          <a:p>
            <a:r>
              <a:rPr lang="en-US" dirty="0"/>
              <a:t>        --attribute</a:t>
            </a:r>
          </a:p>
          <a:p>
            <a:r>
              <a:rPr lang="en-US" dirty="0"/>
              <a:t>    -s, --server-url URL             Chef Server URL</a:t>
            </a:r>
          </a:p>
          <a:p>
            <a:r>
              <a:rPr lang="en-US" dirty="0"/>
              <a:t>        --chef-zero-host HOST        Host to start chef-zero on</a:t>
            </a:r>
          </a:p>
          <a:p>
            <a:r>
              <a:rPr lang="en-US" dirty="0"/>
              <a:t>        --chef-zero-port PORT        Port (or port range) to start chef-zero on.  Port </a:t>
            </a:r>
            <a:r>
              <a:rPr lang="en-US" dirty="0" smtClean="0"/>
              <a:t>ranges</a:t>
            </a:r>
          </a:p>
          <a:p>
            <a:r>
              <a:rPr lang="en-US" dirty="0" smtClean="0"/>
              <a:t>    -k, --key KEY                    API Client Key</a:t>
            </a:r>
          </a:p>
          <a:p>
            <a:r>
              <a:rPr lang="en-US" dirty="0" smtClean="0"/>
              <a:t>        </a:t>
            </a:r>
            <a:r>
              <a:rPr lang="en-US" dirty="0"/>
              <a:t>--[no-]color                 Use colored output, defaults to false on Windows, </a:t>
            </a:r>
            <a:r>
              <a:rPr lang="en-US" dirty="0" smtClean="0"/>
              <a:t>true</a:t>
            </a:r>
            <a:endParaRPr lang="en-US" dirty="0"/>
          </a:p>
          <a:p>
            <a:r>
              <a:rPr lang="en-US" dirty="0"/>
              <a:t>    -c, --config CONFIG              The configuration file to use</a:t>
            </a:r>
          </a:p>
          <a:p>
            <a:r>
              <a:rPr lang="en-US" dirty="0"/>
              <a:t>        --defaults                   Accept default values for all questions</a:t>
            </a:r>
          </a:p>
          <a:p>
            <a:r>
              <a:rPr lang="en-US" dirty="0"/>
              <a:t>    -d, --disable-editing            Do not open EDITOR, just accept the data as is</a:t>
            </a:r>
          </a:p>
          <a:p>
            <a:r>
              <a:rPr lang="en-US" dirty="0"/>
              <a:t>    -e, --editor EDITOR              Set the editor to use for interactive </a:t>
            </a:r>
            <a:r>
              <a:rPr lang="en-US" dirty="0" smtClean="0"/>
              <a:t>commands</a:t>
            </a:r>
            <a:endParaRPr lang="en-US" dirty="0"/>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t>$ knife node show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2172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t>node1:</a:t>
            </a:r>
          </a:p>
          <a:p>
            <a:r>
              <a:rPr lang="hr-HR" dirty="0"/>
              <a:t>  ipaddress: 172.31.8.68</a:t>
            </a:r>
            <a:endParaRPr lang="en-US" dirty="0"/>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ipaddress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4165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or create a cookbook to manage a proxy server</a:t>
            </a:r>
          </a:p>
          <a:p>
            <a:pPr marL="918610" lvl="1" indent="-609585">
              <a:buFont typeface="Wingdings" panose="05000000000000000000" pitchFamily="2" charset="2"/>
              <a:buChar char="Ø"/>
            </a:pPr>
            <a:r>
              <a:rPr lang="en-US" dirty="0"/>
              <a:t>Configure the proxy server</a:t>
            </a:r>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that runs the proxy server cookbook</a:t>
            </a:r>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681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069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node1:</a:t>
            </a:r>
          </a:p>
          <a:p>
            <a:r>
              <a:rPr lang="en-US" dirty="0"/>
              <a:t>  cloud:</a:t>
            </a:r>
          </a:p>
          <a:p>
            <a:r>
              <a:rPr lang="en-US" dirty="0"/>
              <a:t>    local_hostname:  ip-172-31-8-68.ec2.internal</a:t>
            </a:r>
          </a:p>
          <a:p>
            <a:r>
              <a:rPr lang="en-US" dirty="0"/>
              <a:t>    local_ipv4:      172.31.8.68</a:t>
            </a:r>
          </a:p>
          <a:p>
            <a:r>
              <a:rPr lang="en-US" dirty="0"/>
              <a:t>    </a:t>
            </a:r>
            <a:r>
              <a:rPr lang="en-US" dirty="0" err="1"/>
              <a:t>private_ips</a:t>
            </a:r>
            <a:r>
              <a:rPr lang="en-US" dirty="0"/>
              <a:t>:     172.31.8.68</a:t>
            </a:r>
          </a:p>
          <a:p>
            <a:r>
              <a:rPr lang="en-US" dirty="0"/>
              <a:t>    provider:        ec2</a:t>
            </a:r>
          </a:p>
          <a:p>
            <a:r>
              <a:rPr lang="en-US" dirty="0"/>
              <a:t>    </a:t>
            </a:r>
            <a:r>
              <a:rPr lang="en-US" dirty="0" err="1"/>
              <a:t>public_hostname</a:t>
            </a:r>
            <a:r>
              <a:rPr lang="en-US" dirty="0"/>
              <a:t>: ec2-54-175-46-24.compute-1.amazonaws.com</a:t>
            </a:r>
          </a:p>
          <a:p>
            <a:r>
              <a:rPr lang="en-US" dirty="0"/>
              <a:t>    </a:t>
            </a:r>
            <a:r>
              <a:rPr lang="en-US" dirty="0" err="1"/>
              <a:t>public_ips</a:t>
            </a:r>
            <a:r>
              <a:rPr lang="en-US" dirty="0"/>
              <a:t>:      54.175.46.24</a:t>
            </a:r>
          </a:p>
          <a:p>
            <a:r>
              <a:rPr lang="en-US" dirty="0"/>
              <a:t>    public_ipv4:     54.175.46.24</a:t>
            </a:r>
            <a:endParaRPr lang="en-US" dirty="0"/>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0716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6911164"/>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422286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55000" lnSpcReduction="20000"/>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pPr>
              <a:lnSpc>
                <a:spcPct val="90000"/>
              </a:lnSpc>
              <a:spcBef>
                <a:spcPts val="0"/>
              </a:spcBef>
              <a:spcAft>
                <a:spcPts val="444"/>
              </a:spcAft>
              <a:buSzTx/>
              <a:defRPr/>
            </a:pPr>
            <a:r>
              <a:rPr lang="en-US" dirty="0"/>
              <a:t>node['haproxy']['members</a:t>
            </a:r>
            <a:r>
              <a:rPr lang="en-US" dirty="0" smtClean="0"/>
              <a:t>'] =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 {</a:t>
            </a:r>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4001,</a:t>
            </a:r>
          </a:p>
          <a:p>
            <a:pPr>
              <a:lnSpc>
                <a:spcPct val="90000"/>
              </a:lnSpc>
              <a:spcBef>
                <a:spcPts val="0"/>
              </a:spcBef>
              <a:spcAft>
                <a:spcPts val="444"/>
              </a:spcAft>
              <a:buSzTx/>
              <a:defRPr/>
            </a:pPr>
            <a:r>
              <a:rPr lang="en-US" dirty="0"/>
              <a:t>    "ssl_port" =&gt; 4001</a:t>
            </a:r>
          </a:p>
          <a:p>
            <a:pPr>
              <a:lnSpc>
                <a:spcPct val="90000"/>
              </a:lnSpc>
              <a:spcBef>
                <a:spcPts val="0"/>
              </a:spcBef>
              <a:spcAft>
                <a:spcPts val="444"/>
              </a:spcAft>
              <a:buSzTx/>
              <a:defRPr/>
            </a:pPr>
            <a:r>
              <a:rPr lang="en-US" dirty="0" smtClean="0"/>
              <a:t>}]</a:t>
            </a:r>
          </a:p>
          <a:p>
            <a:pPr>
              <a:lnSpc>
                <a:spcPct val="90000"/>
              </a:lnSpc>
              <a:spcBef>
                <a:spcPts val="0"/>
              </a:spcBef>
              <a:spcAft>
                <a:spcPts val="444"/>
              </a:spcAft>
              <a:buSzTx/>
              <a:defRPr/>
            </a:pPr>
            <a:endParaRPr lang="en-US" dirty="0"/>
          </a:p>
          <a:p>
            <a:pPr>
              <a:lnSpc>
                <a:spcPct val="90000"/>
              </a:lnSpc>
              <a:spcBef>
                <a:spcPts val="0"/>
              </a:spcBef>
              <a:spcAft>
                <a:spcPts val="444"/>
              </a:spcAft>
              <a:buSzTx/>
              <a:defRPr/>
            </a:pPr>
            <a:r>
              <a:rPr lang="en-US" dirty="0" smtClean="0"/>
              <a:t>inlude_recipe </a:t>
            </a:r>
            <a:r>
              <a:rPr lang="en-US" dirty="0"/>
              <a:t>"haproxy::default"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4061638"/>
            <a:ext cx="14404273" cy="3317358"/>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52688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p>
          <a:p>
            <a:pPr>
              <a:lnSpc>
                <a:spcPct val="90000"/>
              </a:lnSpc>
              <a:spcBef>
                <a:spcPts val="0"/>
              </a:spcBef>
              <a:spcAft>
                <a:spcPts val="444"/>
              </a:spcAft>
              <a:buSzTx/>
              <a:defRPr/>
            </a:pPr>
            <a:r>
              <a:rPr lang="en-US" dirty="0"/>
              <a:t>node['haproxy']['members'] = </a:t>
            </a:r>
            <a:r>
              <a:rPr lang="en-US" dirty="0" smtClean="0"/>
              <a:t>[</a:t>
            </a:r>
          </a:p>
          <a:p>
            <a:pPr>
              <a:lnSpc>
                <a:spcPct val="90000"/>
              </a:lnSpc>
              <a:spcBef>
                <a:spcPts val="0"/>
              </a:spcBef>
              <a:spcAft>
                <a:spcPts val="444"/>
              </a:spcAft>
              <a:buSzTx/>
              <a:defRPr/>
            </a:pPr>
            <a:r>
              <a:rPr lang="en-US" dirty="0" smtClean="0"/>
              <a:t>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a:t>
            </a:r>
            <a:r>
              <a:rPr lang="en-US" dirty="0" smtClean="0"/>
              <a:t>},</a:t>
            </a:r>
          </a:p>
          <a:p>
            <a:pPr>
              <a:lnSpc>
                <a:spcPct val="90000"/>
              </a:lnSpc>
              <a:spcBef>
                <a:spcPts val="0"/>
              </a:spcBef>
              <a:spcAft>
                <a:spcPts val="444"/>
              </a:spcAft>
              <a:buSzTx/>
              <a:defRPr/>
            </a:pPr>
            <a:r>
              <a:rPr lang="en-US" dirty="0"/>
              <a:t> </a:t>
            </a:r>
            <a:r>
              <a:rPr lang="en-US" dirty="0" smtClean="0"/>
              <a:t> {</a:t>
            </a:r>
            <a:endParaRPr lang="en-US" dirty="0"/>
          </a:p>
          <a:p>
            <a:r>
              <a:rPr lang="en-US" dirty="0"/>
              <a:t>    "hostname" =&gt; </a:t>
            </a:r>
            <a:r>
              <a:rPr lang="en-US" dirty="0" smtClean="0"/>
              <a:t>"</a:t>
            </a:r>
            <a:r>
              <a:rPr lang="en-US" dirty="0"/>
              <a:t>ec2-52-8-71-11.us-west-1.</a:t>
            </a:r>
            <a:r>
              <a:rPr lang="en-US" dirty="0" smtClean="0"/>
              <a:t>compute.amazonaws.com"</a:t>
            </a:r>
            <a:r>
              <a:rPr lang="en-US" dirty="0"/>
              <a:t>,</a:t>
            </a:r>
          </a:p>
          <a:p>
            <a:r>
              <a:rPr lang="en-US" dirty="0"/>
              <a:t>    "ipaddress" =&gt; </a:t>
            </a:r>
            <a:r>
              <a:rPr lang="en-US" dirty="0" smtClean="0"/>
              <a:t>"</a:t>
            </a:r>
            <a:r>
              <a:rPr lang="en-US" dirty="0"/>
              <a:t>52.8.71.11</a:t>
            </a:r>
            <a:r>
              <a:rPr lang="en-US" dirty="0" smtClean="0"/>
              <a:t>"</a:t>
            </a:r>
            <a:r>
              <a:rPr lang="en-US" dirty="0"/>
              <a:t>,</a:t>
            </a:r>
          </a:p>
          <a:p>
            <a:r>
              <a:rPr lang="en-US" dirty="0"/>
              <a:t>    "port" =&gt; 80,</a:t>
            </a:r>
          </a:p>
          <a:p>
            <a:r>
              <a:rPr lang="en-US" dirty="0"/>
              <a:t>    "ssl_port" =&gt; 80</a:t>
            </a:r>
          </a:p>
          <a:p>
            <a:r>
              <a:rPr lang="en-US" dirty="0"/>
              <a:t>  }</a:t>
            </a:r>
            <a:r>
              <a:rPr lang="en-US" dirty="0" smtClean="0"/>
              <a:t>]</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163934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a:t>
            </a:r>
            <a:r>
              <a:rPr lang="en-US" sz="3200" b="1" dirty="0" err="1" smtClean="0"/>
              <a:t>.default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1122159" y="2509555"/>
            <a:ext cx="14431939" cy="76012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4006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530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87170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314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t>$ cd ~/chef-repo/cookbooks/myhaproxy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213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149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t>Resolving cookbook dependencies...</a:t>
            </a:r>
          </a:p>
          <a:p>
            <a:r>
              <a:rPr lang="en-US" dirty="0"/>
              <a:t>Fetching '</a:t>
            </a:r>
            <a:r>
              <a:rPr lang="en-US" dirty="0" err="1"/>
              <a:t>myhaproxy</a:t>
            </a:r>
            <a:r>
              <a:rPr lang="en-US" dirty="0"/>
              <a:t>' from source at .</a:t>
            </a:r>
          </a:p>
          <a:p>
            <a:r>
              <a:rPr lang="en-US" dirty="0"/>
              <a:t>Fetching cookbook index from https://supermarket.chef.io...</a:t>
            </a:r>
          </a:p>
          <a:p>
            <a:r>
              <a:rPr lang="en-US" dirty="0"/>
              <a:t>Using build-essential (2.2.3)</a:t>
            </a:r>
          </a:p>
          <a:p>
            <a:r>
              <a:rPr lang="en-US" dirty="0"/>
              <a:t>Using cpu (0.2.0)</a:t>
            </a:r>
          </a:p>
          <a:p>
            <a:r>
              <a:rPr lang="en-US" dirty="0"/>
              <a:t>Using haproxy (1.6.6)</a:t>
            </a:r>
          </a:p>
          <a:p>
            <a:r>
              <a:rPr lang="en-US" dirty="0"/>
              <a:t>Using </a:t>
            </a:r>
            <a:r>
              <a:rPr lang="en-US" dirty="0" err="1"/>
              <a:t>myhaproxy</a:t>
            </a:r>
            <a:r>
              <a:rPr lang="en-US" dirty="0"/>
              <a:t> (0.1.0) from source at .</a:t>
            </a:r>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t>$ </a:t>
            </a:r>
            <a:r>
              <a:rPr lang="en-US" dirty="0" smtClean="0"/>
              <a:t>berks 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9962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8" name="Rectangle 7"/>
          <p:cNvSpPr/>
          <p:nvPr/>
        </p:nvSpPr>
        <p:spPr bwMode="auto">
          <a:xfrm>
            <a:off x="1157829" y="5152419"/>
            <a:ext cx="14431939" cy="48962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9658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dirty="0"/>
              <a:t>Uploaded build-essential (2.2.3) to: 'https://api.opscode.com:443/organizations/steveessentials2'</a:t>
            </a:r>
          </a:p>
          <a:p>
            <a:r>
              <a:rPr lang="en-US" dirty="0"/>
              <a:t>Uploaded cpu (0.2.0) to: 'https://api.opscode.com:443/organizations/steveessentials2'</a:t>
            </a:r>
          </a:p>
          <a:p>
            <a:r>
              <a:rPr lang="en-US" dirty="0"/>
              <a:t>Uploaded haproxy (1.6.6) to: 'https://api.opscode.com:443/organizations/steveessentials2'</a:t>
            </a:r>
          </a:p>
          <a:p>
            <a:r>
              <a:rPr lang="en-US" dirty="0"/>
              <a:t>Uploaded </a:t>
            </a:r>
            <a:r>
              <a:rPr lang="en-US" dirty="0" err="1"/>
              <a:t>myhaproxy</a:t>
            </a:r>
            <a:r>
              <a:rPr lang="en-US" dirty="0"/>
              <a:t> (0.1.0) to: 'https://api.opscode.com:443/organizations/steveessentials2'</a:t>
            </a:r>
            <a:endParaRPr lang="en-US" dirty="0"/>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2290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0.2.1</a:t>
            </a:r>
          </a:p>
          <a:p>
            <a:r>
              <a:rPr lang="en-US" dirty="0"/>
              <a:t>build-essential   2.2.3</a:t>
            </a:r>
          </a:p>
          <a:p>
            <a:r>
              <a:rPr lang="en-US" dirty="0"/>
              <a:t>cpu               0.2.0</a:t>
            </a:r>
          </a:p>
          <a:p>
            <a:r>
              <a:rPr lang="en-US" dirty="0"/>
              <a:t>haproxy           1.6.6</a:t>
            </a:r>
          </a:p>
          <a:p>
            <a:r>
              <a:rPr lang="en-US" dirty="0" err="1"/>
              <a:t>myhaproxy</a:t>
            </a:r>
            <a:r>
              <a:rPr lang="en-US" dirty="0"/>
              <a:t>         0.1.0</a:t>
            </a:r>
          </a:p>
          <a:p>
            <a:r>
              <a:rPr lang="en-US" dirty="0"/>
              <a:t>workstation       0.2.1</a:t>
            </a:r>
            <a:endParaRPr lang="en-US" dirty="0"/>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905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9265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819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Creating new client for node2</a:t>
            </a:r>
          </a:p>
          <a:p>
            <a:r>
              <a:rPr lang="en-US" dirty="0"/>
              <a:t>Creating new node for node2</a:t>
            </a:r>
          </a:p>
          <a:p>
            <a:r>
              <a:rPr lang="en-US" dirty="0"/>
              <a:t>Connecting to ec2-54-210-192-12.compute-1.amazonaws.com</a:t>
            </a:r>
          </a:p>
          <a:p>
            <a:r>
              <a:rPr lang="en-US" dirty="0"/>
              <a:t>ec2-54-210-192-12.compute-1.amazonaws.com Starting first Chef Client run...</a:t>
            </a:r>
          </a:p>
          <a:p>
            <a:r>
              <a:rPr lang="en-US" dirty="0"/>
              <a:t>ec2-54-210-192-12.compute-1.amazonaws.com Starting Chef Client, version 12.3.0</a:t>
            </a:r>
          </a:p>
          <a:p>
            <a:r>
              <a:rPr lang="en-US" dirty="0"/>
              <a:t>ec2-54-210-192-12.compute-1.amazonaws.com resolving cookbooks for run list: []</a:t>
            </a:r>
          </a:p>
          <a:p>
            <a:r>
              <a:rPr lang="en-US" dirty="0"/>
              <a:t>ec2-54-210-192-12.compute-1.amazonaws.com Synchronizing Cookbooks:</a:t>
            </a:r>
          </a:p>
          <a:p>
            <a:r>
              <a:rPr lang="en-US" dirty="0"/>
              <a:t>ec2-54-210-192-12.compute-1.amazonaws.com Compiling Cookbooks...</a:t>
            </a:r>
          </a:p>
          <a:p>
            <a:r>
              <a:rPr lang="en-US" dirty="0"/>
              <a:t>ec2-54-210-192-12.compute-1.amazonaws.com [2015-09-16T17:13:10+00:00] WARN: Node node2 has an empty run list.</a:t>
            </a:r>
          </a:p>
          <a:p>
            <a:r>
              <a:rPr lang="en-US" dirty="0"/>
              <a:t>ec2-54-210-192-12.compute-1.amazonaws.com Converging 0 resources</a:t>
            </a:r>
          </a:p>
          <a:p>
            <a:r>
              <a:rPr lang="en-US" dirty="0"/>
              <a:t>ec2-54-210-192-12.compute-1.amazonaws.com</a:t>
            </a:r>
          </a:p>
          <a:p>
            <a:r>
              <a:rPr lang="en-US" dirty="0"/>
              <a:t>ec2-54-210-192-12.compute-1.amazonaws.com Running handlers</a:t>
            </a:r>
            <a:r>
              <a:rPr lang="en-US" dirty="0" smtClean="0"/>
              <a:t>:</a:t>
            </a:r>
            <a:endParaRPr lang="en-US" dirty="0"/>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dirty="0" smtClean="0"/>
              <a:t>$ knife bootstrap FQDN2 -x USER -P PWD --sudo -N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1489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t>Node Name:   node2</a:t>
            </a:r>
          </a:p>
          <a:p>
            <a:pPr>
              <a:lnSpc>
                <a:spcPct val="90000"/>
              </a:lnSpc>
              <a:spcBef>
                <a:spcPts val="0"/>
              </a:spcBef>
              <a:spcAft>
                <a:spcPts val="444"/>
              </a:spcAft>
              <a:buSzTx/>
              <a:defRPr/>
            </a:pPr>
            <a:r>
              <a:rPr lang="en-US" dirty="0"/>
              <a:t>Environment: _default</a:t>
            </a:r>
          </a:p>
          <a:p>
            <a:pPr>
              <a:lnSpc>
                <a:spcPct val="90000"/>
              </a:lnSpc>
              <a:spcBef>
                <a:spcPts val="0"/>
              </a:spcBef>
              <a:spcAft>
                <a:spcPts val="444"/>
              </a:spcAft>
              <a:buSzTx/>
              <a:defRPr/>
            </a:pPr>
            <a:r>
              <a:rPr lang="en-US" dirty="0"/>
              <a:t>FQDN:        ip-172-31-0-128.ec2.internal</a:t>
            </a:r>
          </a:p>
          <a:p>
            <a:pPr>
              <a:lnSpc>
                <a:spcPct val="90000"/>
              </a:lnSpc>
              <a:spcBef>
                <a:spcPts val="0"/>
              </a:spcBef>
              <a:spcAft>
                <a:spcPts val="444"/>
              </a:spcAft>
              <a:buSzTx/>
              <a:defRPr/>
            </a:pPr>
            <a:r>
              <a:rPr lang="en-US" dirty="0"/>
              <a:t>IP:          54.210.192.12</a:t>
            </a:r>
          </a:p>
          <a:p>
            <a:pPr>
              <a:lnSpc>
                <a:spcPct val="90000"/>
              </a:lnSpc>
              <a:spcBef>
                <a:spcPts val="0"/>
              </a:spcBef>
              <a:spcAft>
                <a:spcPts val="444"/>
              </a:spcAft>
              <a:buSzTx/>
              <a:defRPr/>
            </a:pPr>
            <a:r>
              <a:rPr lang="en-US" dirty="0"/>
              <a:t>Run List:</a:t>
            </a:r>
          </a:p>
          <a:p>
            <a:pPr>
              <a:lnSpc>
                <a:spcPct val="90000"/>
              </a:lnSpc>
              <a:spcBef>
                <a:spcPts val="0"/>
              </a:spcBef>
              <a:spcAft>
                <a:spcPts val="444"/>
              </a:spcAft>
              <a:buSzTx/>
              <a:defRPr/>
            </a:pPr>
            <a:r>
              <a:rPr lang="en-US" dirty="0"/>
              <a:t>Roles:</a:t>
            </a:r>
          </a:p>
          <a:p>
            <a:pPr>
              <a:lnSpc>
                <a:spcPct val="90000"/>
              </a:lnSpc>
              <a:spcBef>
                <a:spcPts val="0"/>
              </a:spcBef>
              <a:spcAft>
                <a:spcPts val="444"/>
              </a:spcAft>
              <a:buSzTx/>
              <a:defRPr/>
            </a:pPr>
            <a:r>
              <a:rPr lang="en-US" dirty="0"/>
              <a:t>Recipes:</a:t>
            </a:r>
          </a:p>
          <a:p>
            <a:pPr>
              <a:lnSpc>
                <a:spcPct val="90000"/>
              </a:lnSpc>
              <a:spcBef>
                <a:spcPts val="0"/>
              </a:spcBef>
              <a:spcAft>
                <a:spcPts val="444"/>
              </a:spcAft>
              <a:buSzTx/>
              <a:defRPr/>
            </a:pPr>
            <a:r>
              <a:rPr lang="en-US" dirty="0"/>
              <a:t>Platform:    centos 6.6</a:t>
            </a:r>
          </a:p>
          <a:p>
            <a:pPr>
              <a:lnSpc>
                <a:spcPct val="90000"/>
              </a:lnSpc>
              <a:spcBef>
                <a:spcPts val="0"/>
              </a:spcBef>
              <a:spcAft>
                <a:spcPts val="444"/>
              </a:spcAft>
              <a:buSzTx/>
              <a:defRPr/>
            </a:pPr>
            <a:r>
              <a:rPr lang="en-US" dirty="0"/>
              <a:t>Tags:</a:t>
            </a:r>
            <a:endParaRPr lang="en-US" dirty="0"/>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0965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t>node2:</a:t>
            </a:r>
          </a:p>
          <a:p>
            <a:r>
              <a:rPr lang="en-US" dirty="0"/>
              <a:t>  run_list: recipe[</a:t>
            </a:r>
            <a:r>
              <a:rPr lang="en-US" dirty="0" err="1"/>
              <a:t>myhaproxy</a:t>
            </a:r>
            <a:r>
              <a:rPr lang="en-US" dirty="0"/>
              <a:t>]</a:t>
            </a:r>
            <a:endParaRPr lang="en-US" dirty="0"/>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dirty="0" smtClean="0"/>
              <a:t>$ knife node run_list add node2 "recipe[myhaproxy]"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41397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recipe[</a:t>
            </a:r>
            <a:r>
              <a:rPr lang="en-US" dirty="0" err="1"/>
              <a:t>myhaproxy</a:t>
            </a:r>
            <a:r>
              <a:rPr lang="en-US" dirty="0"/>
              <a:t>]</a:t>
            </a:r>
          </a:p>
          <a:p>
            <a:r>
              <a:rPr lang="en-US" dirty="0"/>
              <a:t>Roles:</a:t>
            </a:r>
          </a:p>
          <a:p>
            <a:r>
              <a:rPr lang="en-US" dirty="0"/>
              <a:t>Recipes:</a:t>
            </a:r>
          </a:p>
          <a:p>
            <a:r>
              <a:rPr lang="en-US" dirty="0"/>
              <a:t>Platform:    centos 6.6</a:t>
            </a:r>
          </a:p>
          <a:p>
            <a:r>
              <a:rPr lang="en-US" dirty="0"/>
              <a:t>Tags:</a:t>
            </a:r>
            <a:endParaRPr lang="en-US" dirty="0"/>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83768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1464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that applies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21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ssh QUERY COMMAND (options)</a:t>
            </a:r>
          </a:p>
          <a:p>
            <a:r>
              <a:rPr lang="en-US" dirty="0"/>
              <a:t>    -a, --attribute ATTR             The attribute to use for opening the connection - default depends on the context</a:t>
            </a:r>
          </a:p>
          <a:p>
            <a:r>
              <a:rPr lang="en-US" dirty="0"/>
              <a:t>    -s, --server-url URL             Chef Server URL</a:t>
            </a:r>
          </a:p>
          <a:p>
            <a:r>
              <a:rPr lang="en-US" dirty="0"/>
              <a:t>        --chef-zero-host HOST        Host to start chef-zero on</a:t>
            </a:r>
          </a:p>
          <a:p>
            <a:r>
              <a:rPr lang="en-US" dirty="0"/>
              <a:t>        --chef-zero-port PORT        Port (or port range) to start chef-zero on.  Port ranges like 1000,1010 or 8889-9999 will try all given ports until one works.</a:t>
            </a:r>
          </a:p>
          <a:p>
            <a:r>
              <a:rPr lang="en-US" dirty="0"/>
              <a:t>    -k, --key KEY                    API Client Key</a:t>
            </a:r>
          </a:p>
          <a:p>
            <a:r>
              <a:rPr lang="en-US" dirty="0"/>
              <a:t>        --[no-]color                 Use colored output, defaults to false on Windows, true otherwise</a:t>
            </a:r>
          </a:p>
          <a:p>
            <a:r>
              <a:rPr lang="en-US" dirty="0"/>
              <a:t>    -C, --concurrency NUM            The number of concurrent connections</a:t>
            </a:r>
          </a:p>
          <a:p>
            <a:r>
              <a:rPr lang="en-US" dirty="0"/>
              <a:t>    -c, --config CONFIG              The configuration file to use</a:t>
            </a:r>
          </a:p>
          <a:p>
            <a:r>
              <a:rPr lang="en-US" dirty="0"/>
              <a:t>        --defaults                   Accept default values for all </a:t>
            </a:r>
            <a:r>
              <a:rPr lang="en-US" dirty="0" smtClean="0"/>
              <a:t>questions</a:t>
            </a:r>
            <a:endParaRPr lang="en-US" dirty="0"/>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t>$ knife ssh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16085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ec2-54-175-46-24.compute-1.amazonaws.com  Starting Chef Client, version 12.3.0</a:t>
            </a:r>
          </a:p>
          <a:p>
            <a:r>
              <a:rPr lang="en-US" dirty="0"/>
              <a:t>ec2-54-210-192-12.compute-1.amazonaws.com Starting Chef Client, version 12.3.0</a:t>
            </a:r>
          </a:p>
          <a:p>
            <a:r>
              <a:rPr lang="en-US" dirty="0"/>
              <a:t>ec2-54-175-46-24.compute-1.amazonaws.com  resolving cookbooks for run list: ["apache"]</a:t>
            </a:r>
          </a:p>
          <a:p>
            <a:r>
              <a:rPr lang="en-US" dirty="0"/>
              <a:t>ec2-54-210-192-12.compute-1.amazonaws.com resolving cookbooks for run list: ["</a:t>
            </a:r>
            <a:r>
              <a:rPr lang="en-US" dirty="0" err="1"/>
              <a:t>myhaproxy</a:t>
            </a:r>
            <a:r>
              <a:rPr lang="en-US" dirty="0"/>
              <a:t>"]</a:t>
            </a:r>
          </a:p>
          <a:p>
            <a:r>
              <a:rPr lang="en-US" dirty="0"/>
              <a:t>ec2-54-175-46-24.compute-1.amazonaws.com  Synchronizing Cookbooks:</a:t>
            </a:r>
          </a:p>
          <a:p>
            <a:r>
              <a:rPr lang="en-US" dirty="0"/>
              <a:t>ec2-54-175-46-24.compute-1.amazonaws.com    - apache</a:t>
            </a:r>
          </a:p>
          <a:p>
            <a:r>
              <a:rPr lang="en-US" dirty="0"/>
              <a:t>ec2-54-175-46-24.compute-1.amazonaws.com  Compiling Cookbooks...</a:t>
            </a:r>
          </a:p>
          <a:p>
            <a:r>
              <a:rPr lang="en-US" dirty="0"/>
              <a:t>ec2-54-175-46-24.compute-1.amazonaws.com  Converging 3 resources</a:t>
            </a:r>
          </a:p>
          <a:p>
            <a:r>
              <a:rPr lang="en-US" dirty="0"/>
              <a:t>ec2-54-175-46-24.compute-1.amazonaws.com  Recipe: apache::server</a:t>
            </a:r>
          </a:p>
          <a:p>
            <a:r>
              <a:rPr lang="en-US" dirty="0"/>
              <a:t>ec2-54-210-192-12.compute-1.amazonaws.com Synchronizing Cookbooks:</a:t>
            </a:r>
          </a:p>
          <a:p>
            <a:r>
              <a:rPr lang="en-US" dirty="0"/>
              <a:t>ec2-54-210-192-12.compute-1.amazonaws.com   - build-essential</a:t>
            </a:r>
          </a:p>
          <a:p>
            <a:r>
              <a:rPr lang="en-US" dirty="0"/>
              <a:t>ec2-54-210-192-12.compute-1.amazonaws.com   - </a:t>
            </a:r>
            <a:r>
              <a:rPr lang="en-US" dirty="0" smtClean="0"/>
              <a:t>cpu</a:t>
            </a:r>
            <a:endParaRPr lang="en-US" dirty="0"/>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dirty="0" smtClean="0"/>
              <a:t>$ knife ssh</a:t>
            </a:r>
            <a:r>
              <a:rPr lang="en-US" dirty="0"/>
              <a:t> </a:t>
            </a:r>
            <a:r>
              <a:rPr lang="en-US" dirty="0" smtClean="0"/>
              <a:t>"*:*" -x USERNAME -P PASSWORD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31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75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6814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8913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wrote 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a:hlinkClick r:id="rId3"/>
              </a:rPr>
              <a:t>https://supermarket.chef.io</a:t>
            </a:r>
            <a:r>
              <a:rPr lang="en-US" dirty="0" smtClean="0">
                <a:hlinkClick r:id="rId3"/>
              </a:rPr>
              <a:t>/</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78546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8804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6433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42623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41746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2006/metadata/propertie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16276</TotalTime>
  <Words>4780</Words>
  <Application>Microsoft Office PowerPoint</Application>
  <PresentationFormat>Custom</PresentationFormat>
  <Paragraphs>609</Paragraphs>
  <Slides>45</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Courier New</vt:lpstr>
      <vt:lpstr>Gill Sans MT</vt:lpstr>
      <vt:lpstr>Inconsolata</vt:lpstr>
      <vt:lpstr>Wingdings</vt: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2059</cp:revision>
  <cp:lastPrinted>2015-02-07T23:49:10Z</cp:lastPrinted>
  <dcterms:created xsi:type="dcterms:W3CDTF">2012-09-13T17:36:07Z</dcterms:created>
  <dcterms:modified xsi:type="dcterms:W3CDTF">2015-09-16T17:26:31Z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